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Default Extension="pict" ContentType="image/pict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vml" ContentType="application/vnd.openxmlformats-officedocument.vmlDrawing"/>
  <Override PartName="/ppt/theme/theme3.xml" ContentType="application/vnd.openxmlformats-officedocument.theme+xml"/>
  <Override PartName="/ppt/notesMasters/notesMaster1.xml" ContentType="application/vnd.openxmlformats-officedocument.presentationml.notesMaster+xml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embeddings/Microsoft_Equation1.bin" ContentType="application/vnd.openxmlformats-officedocument.oleObject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310" r:id="rId3"/>
    <p:sldId id="307" r:id="rId4"/>
    <p:sldId id="311" r:id="rId5"/>
    <p:sldId id="313" r:id="rId6"/>
    <p:sldId id="308" r:id="rId7"/>
    <p:sldId id="309" r:id="rId8"/>
    <p:sldId id="315" r:id="rId9"/>
    <p:sldId id="31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868" autoAdjust="0"/>
    <p:restoredTop sz="94682" autoAdjust="0"/>
  </p:normalViewPr>
  <p:slideViewPr>
    <p:cSldViewPr snapToGrid="0" snapToObjects="1">
      <p:cViewPr>
        <p:scale>
          <a:sx n="100" d="100"/>
          <a:sy n="100" d="100"/>
        </p:scale>
        <p:origin x="-2248" y="-3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763FA-3F29-474A-9CD2-883E624A86C6}" type="datetime1">
              <a:rPr lang="en-US" smtClean="0"/>
              <a:pPr/>
              <a:t>5/1/13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F82975-29AB-AD4F-97FA-ED7609E49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9AFFFC-4CF0-C244-94A4-AE385A65368A}" type="datetime1">
              <a:rPr lang="en-US" smtClean="0"/>
              <a:pPr/>
              <a:t>5/1/13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902235-20BB-0043-9BA6-3CA39F541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02235-20BB-0043-9BA6-3CA39F5413C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3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F37C1CE-D917-6E4A-A250-3B1C291BA48F}" type="slidenum">
              <a:rPr lang="en-GB"/>
              <a:pPr/>
              <a:t>3</a:t>
            </a:fld>
            <a:endParaRPr lang="en-GB"/>
          </a:p>
        </p:txBody>
      </p:sp>
      <p:sp>
        <p:nvSpPr>
          <p:cNvPr id="65539" name="Text Box 1"/>
          <p:cNvSpPr txBox="1">
            <a:spLocks noChangeArrowheads="1"/>
          </p:cNvSpPr>
          <p:nvPr/>
        </p:nvSpPr>
        <p:spPr bwMode="auto">
          <a:xfrm>
            <a:off x="999869" y="686475"/>
            <a:ext cx="4859795" cy="34281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540" name="Text Box 2"/>
          <p:cNvSpPr>
            <a:spLocks noGrp="1" noChangeArrowheads="1"/>
          </p:cNvSpPr>
          <p:nvPr>
            <p:ph type="body"/>
          </p:nvPr>
        </p:nvSpPr>
        <p:spPr>
          <a:xfrm>
            <a:off x="683960" y="4341522"/>
            <a:ext cx="5454810" cy="4084802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May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May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May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May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May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May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May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May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May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May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May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 May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df"/><Relationship Id="rId5" Type="http://schemas.openxmlformats.org/officeDocument/2006/relationships/image" Target="../media/image4.png"/><Relationship Id="rId6" Type="http://schemas.openxmlformats.org/officeDocument/2006/relationships/image" Target="../media/image5.pdf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oleObject" Target="../embeddings/Microsoft_Equation1.bin"/><Relationship Id="rId5" Type="http://schemas.openxmlformats.org/officeDocument/2006/relationships/image" Target="../media/image14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df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50517"/>
            <a:ext cx="7772400" cy="3867016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Update on </a:t>
            </a:r>
            <a:r>
              <a:rPr lang="en-US" b="1" dirty="0" smtClean="0">
                <a:solidFill>
                  <a:srgbClr val="000090"/>
                </a:solidFill>
              </a:rPr>
              <a:t>DVCS</a:t>
            </a:r>
            <a:br>
              <a:rPr lang="en-US" b="1" dirty="0" smtClean="0">
                <a:solidFill>
                  <a:srgbClr val="000090"/>
                </a:solidFill>
              </a:rPr>
            </a:br>
            <a:r>
              <a:rPr lang="en-US" b="1" i="1" dirty="0" smtClean="0">
                <a:solidFill>
                  <a:srgbClr val="FF0000"/>
                </a:solidFill>
              </a:rPr>
              <a:t>what can we do if 1 fb</a:t>
            </a:r>
            <a:r>
              <a:rPr lang="en-US" b="1" i="1" baseline="30000" dirty="0" smtClean="0">
                <a:solidFill>
                  <a:srgbClr val="FF0000"/>
                </a:solidFill>
              </a:rPr>
              <a:t>-1 </a:t>
            </a:r>
            <a:r>
              <a:rPr lang="en-US" b="1" i="1" dirty="0" smtClean="0">
                <a:solidFill>
                  <a:srgbClr val="FF0000"/>
                </a:solidFill>
              </a:rPr>
              <a:t>?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b="1" dirty="0" smtClean="0"/>
              <a:t>S. Fazio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EIC Task Force meeting</a:t>
            </a:r>
            <a:br>
              <a:rPr lang="en-US" sz="1800" dirty="0" smtClean="0"/>
            </a:br>
            <a:r>
              <a:rPr lang="en-US" sz="1800" dirty="0" smtClean="0"/>
              <a:t>BNL –</a:t>
            </a:r>
            <a:r>
              <a:rPr lang="en-US" sz="1800" dirty="0" smtClean="0"/>
              <a:t> </a:t>
            </a:r>
            <a:r>
              <a:rPr lang="en-US" sz="1800" dirty="0" smtClean="0"/>
              <a:t>May</a:t>
            </a:r>
            <a:r>
              <a:rPr lang="en-US" sz="1800" dirty="0" smtClean="0"/>
              <a:t> 2nd, 2013</a:t>
            </a:r>
            <a:endParaRPr lang="en-US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May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5" name="Picture 4" descr="Screen Shot 2013-05-01 at 3.13.15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10" y="793750"/>
            <a:ext cx="5988980" cy="5511800"/>
          </a:xfrm>
          <a:prstGeom prst="rect">
            <a:avLst/>
          </a:prstGeom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13356" y="82587"/>
            <a:ext cx="8750889" cy="607838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3789" tIns="71854" rIns="93789" bIns="46894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800" b="1" dirty="0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From the</a:t>
            </a:r>
            <a:r>
              <a:rPr lang="en-GB" sz="2800" b="1" dirty="0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 EIC white paper</a:t>
            </a:r>
            <a:endParaRPr lang="en-GB" sz="2800" b="1" dirty="0">
              <a:solidFill>
                <a:srgbClr val="CC0000"/>
              </a:solidFill>
              <a:latin typeface="Times New Roman" charset="0"/>
              <a:ea typeface="DejaVu Sans" charset="0"/>
              <a:cs typeface="DejaVu Sans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22600" y="793750"/>
            <a:ext cx="2895600" cy="5511800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373246" y="844550"/>
            <a:ext cx="2313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~ 1 year of data taking 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004390" y="1921638"/>
            <a:ext cx="313961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Simulation:</a:t>
            </a:r>
            <a:endParaRPr lang="en-US" b="1" dirty="0" smtClean="0"/>
          </a:p>
          <a:p>
            <a:endParaRPr lang="en-US" b="1" dirty="0" smtClean="0"/>
          </a:p>
          <a:p>
            <a:pPr marL="177800" indent="-177800">
              <a:buFont typeface="Arial"/>
              <a:buChar char="•"/>
            </a:pPr>
            <a:r>
              <a:rPr lang="en-US" b="1" dirty="0" err="1" smtClean="0"/>
              <a:t>y</a:t>
            </a:r>
            <a:r>
              <a:rPr lang="en-US" b="1" dirty="0" smtClean="0"/>
              <a:t>&gt;0.01 </a:t>
            </a:r>
            <a:r>
              <a:rPr lang="en-US" b="1" dirty="0" smtClean="0"/>
              <a:t>(detector </a:t>
            </a:r>
            <a:r>
              <a:rPr lang="en-US" b="1" dirty="0" smtClean="0"/>
              <a:t>acceptance)</a:t>
            </a:r>
            <a:endParaRPr lang="en-US" b="1" dirty="0" smtClean="0"/>
          </a:p>
          <a:p>
            <a:pPr marL="177800" indent="-177800">
              <a:buFont typeface="Arial"/>
              <a:buChar char="•"/>
            </a:pPr>
            <a:r>
              <a:rPr lang="en-US" b="1" dirty="0" smtClean="0"/>
              <a:t>Detector smearing </a:t>
            </a:r>
            <a:r>
              <a:rPr lang="en-US" b="1" dirty="0" smtClean="0"/>
              <a:t> </a:t>
            </a:r>
          </a:p>
          <a:p>
            <a:pPr marL="177800" indent="-177800">
              <a:buFont typeface="Arial"/>
              <a:buChar char="•"/>
            </a:pPr>
            <a:r>
              <a:rPr lang="en-US" b="1" dirty="0" smtClean="0"/>
              <a:t>The</a:t>
            </a:r>
            <a:r>
              <a:rPr lang="en-US" b="1" dirty="0" smtClean="0"/>
              <a:t> |</a:t>
            </a:r>
            <a:r>
              <a:rPr lang="en-US" b="1" dirty="0" err="1" smtClean="0"/>
              <a:t>t</a:t>
            </a:r>
            <a:r>
              <a:rPr lang="en-US" b="1" dirty="0" smtClean="0"/>
              <a:t>|-binning is </a:t>
            </a:r>
            <a:r>
              <a:rPr lang="en-US" b="1" dirty="0" smtClean="0"/>
              <a:t>(3*</a:t>
            </a:r>
            <a:r>
              <a:rPr lang="en-US" b="1" dirty="0" err="1" smtClean="0"/>
              <a:t>reso</a:t>
            </a:r>
            <a:r>
              <a:rPr lang="en-US" b="1" dirty="0" smtClean="0"/>
              <a:t>)</a:t>
            </a:r>
          </a:p>
          <a:p>
            <a:pPr marL="177800" indent="-177800">
              <a:buFont typeface="Arial"/>
              <a:buChar char="•"/>
            </a:pPr>
            <a:r>
              <a:rPr lang="en-US" b="1" dirty="0" smtClean="0"/>
              <a:t>Exponential |</a:t>
            </a:r>
            <a:r>
              <a:rPr lang="en-US" b="1" dirty="0" err="1" smtClean="0"/>
              <a:t>t</a:t>
            </a:r>
            <a:r>
              <a:rPr lang="en-US" b="1" dirty="0" smtClean="0"/>
              <a:t>|-dependence </a:t>
            </a:r>
            <a:r>
              <a:rPr lang="en-US" b="1" dirty="0" err="1" smtClean="0"/>
              <a:t>exp(B</a:t>
            </a:r>
            <a:r>
              <a:rPr lang="en-US" b="1" dirty="0" smtClean="0"/>
              <a:t>*|</a:t>
            </a:r>
            <a:r>
              <a:rPr lang="en-US" b="1" dirty="0" err="1" smtClean="0"/>
              <a:t>t</a:t>
            </a:r>
            <a:r>
              <a:rPr lang="en-US" b="1" dirty="0" smtClean="0"/>
              <a:t>|) </a:t>
            </a:r>
            <a:endParaRPr lang="en-US" b="1" dirty="0" smtClean="0"/>
          </a:p>
          <a:p>
            <a:pPr marL="177800" indent="-177800">
              <a:buFont typeface="Arial"/>
              <a:buChar char="•"/>
            </a:pPr>
            <a:r>
              <a:rPr lang="en-US" b="1" dirty="0" smtClean="0"/>
              <a:t>B-</a:t>
            </a:r>
            <a:r>
              <a:rPr lang="en-US" b="1" dirty="0" smtClean="0"/>
              <a:t>slope=5.6 </a:t>
            </a:r>
            <a:r>
              <a:rPr lang="en-US" b="1" dirty="0" smtClean="0"/>
              <a:t>compatible with H1 data, to facilitate Dieter’s global </a:t>
            </a:r>
            <a:r>
              <a:rPr lang="en-US" b="1" dirty="0" smtClean="0"/>
              <a:t>fitting</a:t>
            </a:r>
          </a:p>
          <a:p>
            <a:pPr marL="177800" indent="-177800">
              <a:buFont typeface="Arial"/>
              <a:buChar char="•"/>
            </a:pPr>
            <a:r>
              <a:rPr lang="en-US" b="1" dirty="0" smtClean="0"/>
              <a:t>5% systematic uncertainties</a:t>
            </a:r>
            <a:endParaRPr lang="en-US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13-05-01 at 3.17.38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004" y="690424"/>
            <a:ext cx="5357095" cy="6051949"/>
          </a:xfrm>
          <a:prstGeom prst="rect">
            <a:avLst/>
          </a:prstGeom>
        </p:spPr>
      </p:pic>
      <p:sp>
        <p:nvSpPr>
          <p:cNvPr id="64516" name="Rectangle 1"/>
          <p:cNvSpPr>
            <a:spLocks noChangeArrowheads="1"/>
          </p:cNvSpPr>
          <p:nvPr/>
        </p:nvSpPr>
        <p:spPr bwMode="auto">
          <a:xfrm>
            <a:off x="213356" y="82587"/>
            <a:ext cx="8750889" cy="607838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3789" tIns="71854" rIns="93789" bIns="46894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800" b="1" dirty="0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Submitted paper on DVCS at EIC</a:t>
            </a:r>
            <a:endParaRPr lang="en-GB" sz="2800" b="1" dirty="0">
              <a:solidFill>
                <a:srgbClr val="CC0000"/>
              </a:solidFill>
              <a:latin typeface="Times New Roman" charset="0"/>
              <a:ea typeface="DejaVu Sans" charset="0"/>
              <a:cs typeface="DejaVu Sans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May 2013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956300" y="1028700"/>
            <a:ext cx="2553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arXiv:1304.0077v1</a:t>
            </a:r>
            <a:endParaRPr lang="en-US" sz="2400" b="1" dirty="0"/>
          </a:p>
        </p:txBody>
      </p:sp>
      <p:sp>
        <p:nvSpPr>
          <p:cNvPr id="64518" name="Line 3"/>
          <p:cNvSpPr>
            <a:spLocks noChangeShapeType="1"/>
          </p:cNvSpPr>
          <p:nvPr/>
        </p:nvSpPr>
        <p:spPr bwMode="auto">
          <a:xfrm>
            <a:off x="304073" y="6170879"/>
            <a:ext cx="8535855" cy="165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6058" tIns="48029" rIns="96058" bIns="48029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4" name="Picture 13" descr="plotGPD2D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198665" y="1668165"/>
            <a:ext cx="3877469" cy="2646911"/>
          </a:xfrm>
          <a:prstGeom prst="rect">
            <a:avLst/>
          </a:prstGeom>
        </p:spPr>
      </p:pic>
      <p:pic>
        <p:nvPicPr>
          <p:cNvPr id="15" name="Picture 14" descr="plot-AUT20x250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rcRect r="51411"/>
              <a:stretch>
                <a:fillRect/>
              </a:stretch>
            </p:blipFill>
          </mc:Choice>
          <mc:Fallback>
            <p:blipFill>
              <a:blip r:embed="rId7"/>
              <a:srcRect r="51411"/>
              <a:stretch>
                <a:fillRect/>
              </a:stretch>
            </p:blipFill>
          </mc:Fallback>
        </mc:AlternateContent>
        <p:spPr>
          <a:xfrm>
            <a:off x="5537200" y="4098899"/>
            <a:ext cx="3060700" cy="1919579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May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90501" y="482600"/>
            <a:ext cx="8788400" cy="5186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Let us consider an </a:t>
            </a:r>
            <a:r>
              <a:rPr lang="en-US" dirty="0" err="1" smtClean="0"/>
              <a:t>eRHIC</a:t>
            </a:r>
            <a:r>
              <a:rPr lang="en-US" dirty="0" smtClean="0"/>
              <a:t> with 5x100 GeV</a:t>
            </a:r>
            <a:r>
              <a:rPr lang="en-US" baseline="30000" dirty="0" smtClean="0"/>
              <a:t>2</a:t>
            </a:r>
            <a:r>
              <a:rPr lang="en-US" dirty="0" smtClean="0"/>
              <a:t> and 1fb</a:t>
            </a:r>
            <a:r>
              <a:rPr lang="en-US" baseline="30000" dirty="0" smtClean="0"/>
              <a:t>-1</a:t>
            </a:r>
            <a:r>
              <a:rPr lang="en-US" dirty="0" smtClean="0"/>
              <a:t> and lets see what changes for the error bands shown in the white paper</a:t>
            </a:r>
          </a:p>
          <a:p>
            <a:endParaRPr lang="en-US" dirty="0" smtClean="0"/>
          </a:p>
          <a:p>
            <a:pPr marL="177800" indent="-177800">
              <a:spcAft>
                <a:spcPts val="600"/>
              </a:spcAft>
              <a:buFont typeface="Arial"/>
              <a:buChar char="•"/>
            </a:pPr>
            <a:r>
              <a:rPr lang="en-US" b="1" dirty="0" smtClean="0">
                <a:solidFill>
                  <a:srgbClr val="000090"/>
                </a:solidFill>
              </a:rPr>
              <a:t>S</a:t>
            </a:r>
            <a:r>
              <a:rPr lang="en-US" b="1" dirty="0" smtClean="0">
                <a:solidFill>
                  <a:srgbClr val="000090"/>
                </a:solidFill>
              </a:rPr>
              <a:t>tatistical </a:t>
            </a:r>
            <a:r>
              <a:rPr lang="en-US" b="1" dirty="0" smtClean="0">
                <a:solidFill>
                  <a:srgbClr val="000090"/>
                </a:solidFill>
              </a:rPr>
              <a:t>errors</a:t>
            </a:r>
            <a:r>
              <a:rPr lang="en-US" b="1" dirty="0" smtClean="0">
                <a:solidFill>
                  <a:srgbClr val="000090"/>
                </a:solidFill>
              </a:rPr>
              <a:t> rescaled </a:t>
            </a:r>
            <a:r>
              <a:rPr lang="en-US" b="1" dirty="0" smtClean="0">
                <a:solidFill>
                  <a:srgbClr val="000090"/>
                </a:solidFill>
              </a:rPr>
              <a:t>them from 10 fb</a:t>
            </a:r>
            <a:r>
              <a:rPr lang="en-US" b="1" baseline="30000" dirty="0" smtClean="0">
                <a:solidFill>
                  <a:srgbClr val="000090"/>
                </a:solidFill>
              </a:rPr>
              <a:t>-1</a:t>
            </a:r>
            <a:r>
              <a:rPr lang="en-US" b="1" dirty="0" smtClean="0">
                <a:solidFill>
                  <a:srgbClr val="000090"/>
                </a:solidFill>
              </a:rPr>
              <a:t> to 1 fb</a:t>
            </a:r>
            <a:r>
              <a:rPr lang="en-US" b="1" baseline="30000" dirty="0" smtClean="0">
                <a:solidFill>
                  <a:srgbClr val="000090"/>
                </a:solidFill>
              </a:rPr>
              <a:t>-1</a:t>
            </a:r>
            <a:r>
              <a:rPr lang="en-US" b="1" dirty="0" smtClean="0">
                <a:solidFill>
                  <a:srgbClr val="000090"/>
                </a:solidFill>
              </a:rPr>
              <a:t>.</a:t>
            </a:r>
            <a:r>
              <a:rPr lang="en-US" b="1" dirty="0" smtClean="0">
                <a:solidFill>
                  <a:srgbClr val="000090"/>
                </a:solidFill>
              </a:rPr>
              <a:t> </a:t>
            </a:r>
          </a:p>
          <a:p>
            <a:pPr marL="177800" indent="-177800">
              <a:spcAft>
                <a:spcPts val="600"/>
              </a:spcAft>
              <a:buFont typeface="Arial"/>
              <a:buChar char="•"/>
            </a:pPr>
            <a:r>
              <a:rPr lang="en-US" b="1" dirty="0" smtClean="0">
                <a:solidFill>
                  <a:srgbClr val="000090"/>
                </a:solidFill>
              </a:rPr>
              <a:t>5</a:t>
            </a:r>
            <a:r>
              <a:rPr lang="en-US" b="1" dirty="0" smtClean="0">
                <a:solidFill>
                  <a:srgbClr val="000090"/>
                </a:solidFill>
              </a:rPr>
              <a:t>% </a:t>
            </a:r>
            <a:r>
              <a:rPr lang="en-US" b="1" dirty="0" smtClean="0">
                <a:solidFill>
                  <a:srgbClr val="000090"/>
                </a:solidFill>
              </a:rPr>
              <a:t>systematic </a:t>
            </a:r>
            <a:r>
              <a:rPr lang="en-US" b="1" dirty="0" smtClean="0">
                <a:solidFill>
                  <a:srgbClr val="000090"/>
                </a:solidFill>
              </a:rPr>
              <a:t>uncertainty and added</a:t>
            </a:r>
            <a:r>
              <a:rPr lang="en-US" b="1" dirty="0" smtClean="0">
                <a:solidFill>
                  <a:srgbClr val="000090"/>
                </a:solidFill>
              </a:rPr>
              <a:t> in </a:t>
            </a:r>
            <a:r>
              <a:rPr lang="en-US" b="1" dirty="0" err="1" smtClean="0">
                <a:solidFill>
                  <a:srgbClr val="000090"/>
                </a:solidFill>
              </a:rPr>
              <a:t>quadrature</a:t>
            </a:r>
            <a:r>
              <a:rPr lang="en-US" b="1" dirty="0" smtClean="0">
                <a:solidFill>
                  <a:srgbClr val="000090"/>
                </a:solidFill>
              </a:rPr>
              <a:t> to the rescaled </a:t>
            </a:r>
            <a:r>
              <a:rPr lang="en-US" b="1" dirty="0" smtClean="0">
                <a:solidFill>
                  <a:srgbClr val="000090"/>
                </a:solidFill>
              </a:rPr>
              <a:t>statistical uncertainty </a:t>
            </a:r>
          </a:p>
          <a:p>
            <a:pPr marL="177800" indent="-177800">
              <a:spcAft>
                <a:spcPts val="600"/>
              </a:spcAft>
              <a:buFont typeface="Arial"/>
              <a:buChar char="•"/>
            </a:pPr>
            <a:r>
              <a:rPr lang="en-US" b="1" dirty="0" smtClean="0">
                <a:solidFill>
                  <a:srgbClr val="000090"/>
                </a:solidFill>
              </a:rPr>
              <a:t>ROOT used to </a:t>
            </a:r>
            <a:r>
              <a:rPr lang="en-US" b="1" dirty="0" smtClean="0">
                <a:solidFill>
                  <a:srgbClr val="000090"/>
                </a:solidFill>
              </a:rPr>
              <a:t>do an exponential </a:t>
            </a:r>
            <a:r>
              <a:rPr lang="en-US" b="1" dirty="0" smtClean="0">
                <a:solidFill>
                  <a:srgbClr val="000090"/>
                </a:solidFill>
              </a:rPr>
              <a:t>fit: </a:t>
            </a:r>
            <a:r>
              <a:rPr lang="en-US" b="1" dirty="0" smtClean="0">
                <a:solidFill>
                  <a:srgbClr val="000090"/>
                </a:solidFill>
              </a:rPr>
              <a:t>A*</a:t>
            </a:r>
            <a:r>
              <a:rPr lang="en-US" b="1" dirty="0" err="1" smtClean="0">
                <a:solidFill>
                  <a:srgbClr val="000090"/>
                </a:solidFill>
              </a:rPr>
              <a:t>exp(B</a:t>
            </a:r>
            <a:r>
              <a:rPr lang="en-US" b="1" dirty="0" smtClean="0">
                <a:solidFill>
                  <a:srgbClr val="000090"/>
                </a:solidFill>
              </a:rPr>
              <a:t>*</a:t>
            </a:r>
            <a:r>
              <a:rPr lang="en-US" b="1" dirty="0" err="1" smtClean="0">
                <a:solidFill>
                  <a:srgbClr val="000090"/>
                </a:solidFill>
              </a:rPr>
              <a:t>t</a:t>
            </a:r>
            <a:r>
              <a:rPr lang="en-US" b="1" dirty="0" smtClean="0">
                <a:solidFill>
                  <a:srgbClr val="000090"/>
                </a:solidFill>
              </a:rPr>
              <a:t>) and </a:t>
            </a:r>
            <a:r>
              <a:rPr lang="en-US" b="1" dirty="0" smtClean="0">
                <a:solidFill>
                  <a:srgbClr val="000090"/>
                </a:solidFill>
              </a:rPr>
              <a:t>calculate </a:t>
            </a:r>
            <a:r>
              <a:rPr lang="en-US" b="1" dirty="0" smtClean="0">
                <a:solidFill>
                  <a:srgbClr val="000090"/>
                </a:solidFill>
              </a:rPr>
              <a:t>the </a:t>
            </a:r>
            <a:r>
              <a:rPr lang="en-US" b="1" dirty="0" smtClean="0">
                <a:solidFill>
                  <a:srgbClr val="000090"/>
                </a:solidFill>
              </a:rPr>
              <a:t>values </a:t>
            </a:r>
            <a:r>
              <a:rPr lang="en-US" b="1" dirty="0" smtClean="0">
                <a:solidFill>
                  <a:srgbClr val="000090"/>
                </a:solidFill>
              </a:rPr>
              <a:t>and errors of the normalization</a:t>
            </a:r>
            <a:r>
              <a:rPr lang="en-US" b="1" dirty="0" smtClean="0">
                <a:solidFill>
                  <a:srgbClr val="000090"/>
                </a:solidFill>
              </a:rPr>
              <a:t> A and </a:t>
            </a:r>
            <a:r>
              <a:rPr lang="en-US" b="1" dirty="0" smtClean="0">
                <a:solidFill>
                  <a:srgbClr val="000090"/>
                </a:solidFill>
              </a:rPr>
              <a:t>the </a:t>
            </a:r>
            <a:r>
              <a:rPr lang="en-US" b="1" dirty="0" smtClean="0">
                <a:solidFill>
                  <a:srgbClr val="000090"/>
                </a:solidFill>
              </a:rPr>
              <a:t>slope B </a:t>
            </a:r>
            <a:r>
              <a:rPr lang="en-US" b="1" dirty="0" smtClean="0">
                <a:solidFill>
                  <a:srgbClr val="000090"/>
                </a:solidFill>
              </a:rPr>
              <a:t>plus the </a:t>
            </a:r>
            <a:r>
              <a:rPr lang="en-US" b="1" dirty="0" smtClean="0">
                <a:solidFill>
                  <a:srgbClr val="000090"/>
                </a:solidFill>
              </a:rPr>
              <a:t>correlation </a:t>
            </a:r>
            <a:r>
              <a:rPr lang="en-US" b="1" dirty="0" smtClean="0">
                <a:solidFill>
                  <a:srgbClr val="000090"/>
                </a:solidFill>
              </a:rPr>
              <a:t>coefficient </a:t>
            </a:r>
            <a:r>
              <a:rPr lang="en-US" b="1" dirty="0" err="1" smtClean="0">
                <a:solidFill>
                  <a:srgbClr val="000090"/>
                </a:solidFill>
              </a:rPr>
              <a:t>c</a:t>
            </a:r>
            <a:r>
              <a:rPr lang="en-US" b="1" dirty="0" smtClean="0">
                <a:solidFill>
                  <a:srgbClr val="000090"/>
                </a:solidFill>
              </a:rPr>
              <a:t>.</a:t>
            </a:r>
            <a:r>
              <a:rPr lang="en-US" b="1" dirty="0" smtClean="0">
                <a:solidFill>
                  <a:srgbClr val="000090"/>
                </a:solidFill>
              </a:rPr>
              <a:t> </a:t>
            </a:r>
          </a:p>
          <a:p>
            <a:pPr marL="177800" indent="-177800">
              <a:spcAft>
                <a:spcPts val="600"/>
              </a:spcAft>
              <a:buFont typeface="Arial"/>
              <a:buChar char="•"/>
            </a:pPr>
            <a:r>
              <a:rPr lang="en-US" b="1" dirty="0" smtClean="0">
                <a:solidFill>
                  <a:srgbClr val="000090"/>
                </a:solidFill>
              </a:rPr>
              <a:t>T</a:t>
            </a:r>
            <a:r>
              <a:rPr lang="en-US" b="1" dirty="0" smtClean="0">
                <a:solidFill>
                  <a:srgbClr val="000090"/>
                </a:solidFill>
              </a:rPr>
              <a:t>he fitted </a:t>
            </a:r>
            <a:r>
              <a:rPr lang="en-US" b="1" dirty="0" smtClean="0">
                <a:solidFill>
                  <a:srgbClr val="000090"/>
                </a:solidFill>
              </a:rPr>
              <a:t>values (A, </a:t>
            </a:r>
            <a:r>
              <a:rPr lang="en-US" b="1" dirty="0" err="1" smtClean="0">
                <a:solidFill>
                  <a:srgbClr val="000090"/>
                </a:solidFill>
              </a:rPr>
              <a:t>dA</a:t>
            </a:r>
            <a:r>
              <a:rPr lang="en-US" b="1" dirty="0" smtClean="0">
                <a:solidFill>
                  <a:srgbClr val="000090"/>
                </a:solidFill>
              </a:rPr>
              <a:t>, B, dB, </a:t>
            </a:r>
            <a:r>
              <a:rPr lang="en-US" b="1" dirty="0" err="1" smtClean="0">
                <a:solidFill>
                  <a:srgbClr val="000090"/>
                </a:solidFill>
              </a:rPr>
              <a:t>c</a:t>
            </a:r>
            <a:r>
              <a:rPr lang="en-US" b="1" dirty="0" smtClean="0">
                <a:solidFill>
                  <a:srgbClr val="000090"/>
                </a:solidFill>
              </a:rPr>
              <a:t>)</a:t>
            </a:r>
            <a:r>
              <a:rPr lang="en-US" b="1" dirty="0" smtClean="0">
                <a:solidFill>
                  <a:srgbClr val="000090"/>
                </a:solidFill>
              </a:rPr>
              <a:t> are used as an input to the </a:t>
            </a:r>
            <a:r>
              <a:rPr lang="en-US" b="1" dirty="0" smtClean="0">
                <a:solidFill>
                  <a:srgbClr val="000090"/>
                </a:solidFill>
              </a:rPr>
              <a:t> </a:t>
            </a:r>
            <a:r>
              <a:rPr lang="en-US" b="1" dirty="0" smtClean="0">
                <a:solidFill>
                  <a:srgbClr val="000090"/>
                </a:solidFill>
              </a:rPr>
              <a:t>Markus’ GNU-</a:t>
            </a:r>
            <a:r>
              <a:rPr lang="en-US" b="1" dirty="0" smtClean="0">
                <a:solidFill>
                  <a:srgbClr val="000090"/>
                </a:solidFill>
              </a:rPr>
              <a:t>plot code which </a:t>
            </a:r>
            <a:r>
              <a:rPr lang="en-US" b="1" dirty="0" smtClean="0">
                <a:solidFill>
                  <a:srgbClr val="000090"/>
                </a:solidFill>
              </a:rPr>
              <a:t>computes </a:t>
            </a:r>
            <a:r>
              <a:rPr lang="en-US" b="1" dirty="0" smtClean="0">
                <a:solidFill>
                  <a:srgbClr val="000090"/>
                </a:solidFill>
              </a:rPr>
              <a:t>errors using method of eigenvector</a:t>
            </a:r>
            <a:r>
              <a:rPr lang="en-US" b="1" dirty="0" smtClean="0">
                <a:solidFill>
                  <a:srgbClr val="000090"/>
                </a:solidFill>
              </a:rPr>
              <a:t> distributions.</a:t>
            </a:r>
          </a:p>
          <a:p>
            <a:pPr marL="177800" indent="-177800">
              <a:spcAft>
                <a:spcPts val="600"/>
              </a:spcAft>
              <a:buFont typeface="Arial"/>
              <a:buChar char="•"/>
            </a:pPr>
            <a:r>
              <a:rPr lang="en-US" b="1" dirty="0" smtClean="0">
                <a:solidFill>
                  <a:srgbClr val="000090"/>
                </a:solidFill>
              </a:rPr>
              <a:t>The </a:t>
            </a:r>
            <a:r>
              <a:rPr lang="en-US" b="1" dirty="0" smtClean="0">
                <a:solidFill>
                  <a:srgbClr val="000090"/>
                </a:solidFill>
              </a:rPr>
              <a:t>output of</a:t>
            </a:r>
            <a:r>
              <a:rPr lang="en-US" b="1" dirty="0" smtClean="0">
                <a:solidFill>
                  <a:srgbClr val="000090"/>
                </a:solidFill>
              </a:rPr>
              <a:t> the GNU-plot code is </a:t>
            </a:r>
            <a:r>
              <a:rPr lang="en-US" b="1" dirty="0" smtClean="0">
                <a:solidFill>
                  <a:srgbClr val="000090"/>
                </a:solidFill>
              </a:rPr>
              <a:t>used as input</a:t>
            </a:r>
            <a:r>
              <a:rPr lang="en-US" b="1" dirty="0" smtClean="0">
                <a:solidFill>
                  <a:srgbClr val="000090"/>
                </a:solidFill>
              </a:rPr>
              <a:t> to </a:t>
            </a:r>
            <a:r>
              <a:rPr lang="en-US" b="1" dirty="0" smtClean="0">
                <a:solidFill>
                  <a:srgbClr val="000090"/>
                </a:solidFill>
              </a:rPr>
              <a:t>a</a:t>
            </a:r>
            <a:r>
              <a:rPr lang="en-US" b="1" dirty="0" smtClean="0">
                <a:solidFill>
                  <a:srgbClr val="000090"/>
                </a:solidFill>
              </a:rPr>
              <a:t> </a:t>
            </a:r>
            <a:r>
              <a:rPr lang="en-US" b="1" dirty="0" smtClean="0">
                <a:solidFill>
                  <a:srgbClr val="000090"/>
                </a:solidFill>
              </a:rPr>
              <a:t>Markus' FORTRAN code which </a:t>
            </a:r>
            <a:br>
              <a:rPr lang="en-US" b="1" dirty="0" smtClean="0">
                <a:solidFill>
                  <a:srgbClr val="000090"/>
                </a:solidFill>
              </a:rPr>
            </a:br>
            <a:r>
              <a:rPr lang="en-US" b="1" dirty="0" smtClean="0">
                <a:solidFill>
                  <a:srgbClr val="000090"/>
                </a:solidFill>
              </a:rPr>
              <a:t> computes </a:t>
            </a:r>
            <a:r>
              <a:rPr lang="en-US" b="1" dirty="0" smtClean="0">
                <a:solidFill>
                  <a:srgbClr val="000090"/>
                </a:solidFill>
              </a:rPr>
              <a:t>the error bands for the cross section and the </a:t>
            </a:r>
            <a:r>
              <a:rPr lang="en-US" b="1" dirty="0" err="1" smtClean="0">
                <a:solidFill>
                  <a:srgbClr val="000090"/>
                </a:solidFill>
              </a:rPr>
              <a:t>partonic</a:t>
            </a:r>
            <a:r>
              <a:rPr lang="en-US" b="1" dirty="0" smtClean="0">
                <a:solidFill>
                  <a:srgbClr val="000090"/>
                </a:solidFill>
              </a:rPr>
              <a:t> distribution </a:t>
            </a:r>
            <a:br>
              <a:rPr lang="en-US" b="1" dirty="0" smtClean="0">
                <a:solidFill>
                  <a:srgbClr val="000090"/>
                </a:solidFill>
              </a:rPr>
            </a:br>
            <a:r>
              <a:rPr lang="en-US" b="1" dirty="0" smtClean="0">
                <a:solidFill>
                  <a:srgbClr val="000090"/>
                </a:solidFill>
              </a:rPr>
              <a:t> using </a:t>
            </a:r>
            <a:r>
              <a:rPr lang="en-US" b="1" dirty="0" smtClean="0">
                <a:solidFill>
                  <a:srgbClr val="000090"/>
                </a:solidFill>
              </a:rPr>
              <a:t>the Fourier Bessel function integral and gives tables in text format.</a:t>
            </a:r>
            <a:r>
              <a:rPr lang="en-US" b="1" dirty="0" smtClean="0">
                <a:solidFill>
                  <a:srgbClr val="000090"/>
                </a:solidFill>
              </a:rPr>
              <a:t> </a:t>
            </a:r>
            <a:r>
              <a:rPr lang="en-US" b="1" u="sng" dirty="0" smtClean="0">
                <a:solidFill>
                  <a:srgbClr val="000090"/>
                </a:solidFill>
              </a:rPr>
              <a:t>This code, in calculating the error bars, considers the |</a:t>
            </a:r>
            <a:r>
              <a:rPr lang="en-US" b="1" u="sng" dirty="0" err="1" smtClean="0">
                <a:solidFill>
                  <a:srgbClr val="000090"/>
                </a:solidFill>
              </a:rPr>
              <a:t>t</a:t>
            </a:r>
            <a:r>
              <a:rPr lang="en-US" b="1" u="sng" dirty="0" smtClean="0">
                <a:solidFill>
                  <a:srgbClr val="000090"/>
                </a:solidFill>
              </a:rPr>
              <a:t>| range achievable experimentally and extrapolates beyond. </a:t>
            </a:r>
          </a:p>
          <a:p>
            <a:pPr marL="177800" indent="-177800">
              <a:spcAft>
                <a:spcPts val="600"/>
              </a:spcAft>
              <a:buFont typeface="Arial"/>
              <a:buChar char="•"/>
            </a:pPr>
            <a:r>
              <a:rPr lang="en-US" b="1" dirty="0" smtClean="0">
                <a:solidFill>
                  <a:srgbClr val="000090"/>
                </a:solidFill>
              </a:rPr>
              <a:t>the </a:t>
            </a:r>
            <a:r>
              <a:rPr lang="en-US" b="1" dirty="0" smtClean="0">
                <a:solidFill>
                  <a:srgbClr val="000090"/>
                </a:solidFill>
              </a:rPr>
              <a:t>text output from</a:t>
            </a:r>
            <a:r>
              <a:rPr lang="en-US" b="1" dirty="0" smtClean="0">
                <a:solidFill>
                  <a:srgbClr val="000090"/>
                </a:solidFill>
              </a:rPr>
              <a:t> the Bessel </a:t>
            </a:r>
            <a:r>
              <a:rPr lang="en-US" b="1" dirty="0" smtClean="0">
                <a:solidFill>
                  <a:srgbClr val="000090"/>
                </a:solidFill>
              </a:rPr>
              <a:t>code</a:t>
            </a:r>
            <a:r>
              <a:rPr lang="en-US" b="1" dirty="0" smtClean="0">
                <a:solidFill>
                  <a:srgbClr val="000090"/>
                </a:solidFill>
              </a:rPr>
              <a:t> can be </a:t>
            </a:r>
            <a:r>
              <a:rPr lang="en-US" b="1" dirty="0" smtClean="0">
                <a:solidFill>
                  <a:srgbClr val="000090"/>
                </a:solidFill>
              </a:rPr>
              <a:t>plotted using </a:t>
            </a:r>
            <a:r>
              <a:rPr lang="en-US" b="1" dirty="0" smtClean="0">
                <a:solidFill>
                  <a:srgbClr val="000090"/>
                </a:solidFill>
              </a:rPr>
              <a:t>ROOT (my thanks to Tom for the useful PYTON example-script which easily does it). </a:t>
            </a:r>
            <a:endParaRPr lang="en-US" b="1" dirty="0">
              <a:solidFill>
                <a:srgbClr val="00009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May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4" descr="fig_i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062" y="3673454"/>
            <a:ext cx="2499408" cy="2439548"/>
          </a:xfrm>
          <a:prstGeom prst="rect">
            <a:avLst/>
          </a:prstGeom>
        </p:spPr>
      </p:pic>
      <p:pic>
        <p:nvPicPr>
          <p:cNvPr id="6" name="Picture 5" descr="fig_dsd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5662" y="1195806"/>
            <a:ext cx="2538443" cy="24776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100" y="266700"/>
            <a:ext cx="8686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First exercise: reproducing the white paper 20x250 figures using input cards from Markus </a:t>
            </a:r>
            <a:endParaRPr lang="en-US" b="1" dirty="0">
              <a:solidFill>
                <a:srgbClr val="000090"/>
              </a:solidFill>
            </a:endParaRPr>
          </a:p>
        </p:txBody>
      </p:sp>
      <p:pic>
        <p:nvPicPr>
          <p:cNvPr id="8" name="Picture 7" descr="Screen Shot 2013-05-01 at 3.13.15 PM.png"/>
          <p:cNvPicPr>
            <a:picLocks noChangeAspect="1"/>
          </p:cNvPicPr>
          <p:nvPr/>
        </p:nvPicPr>
        <p:blipFill>
          <a:blip r:embed="rId4"/>
          <a:srcRect t="25691" r="49615"/>
          <a:stretch>
            <a:fillRect/>
          </a:stretch>
        </p:blipFill>
        <p:spPr>
          <a:xfrm>
            <a:off x="6019800" y="1282585"/>
            <a:ext cx="3017552" cy="40957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05600" y="913253"/>
            <a:ext cx="1379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White paper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618" y="1511300"/>
            <a:ext cx="27754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r>
              <a:rPr lang="en-US" b="1" dirty="0" smtClean="0"/>
              <a:t>eam energy: 20x250 GeV</a:t>
            </a:r>
            <a:r>
              <a:rPr lang="en-US" b="1" baseline="30000" dirty="0" smtClean="0"/>
              <a:t>2</a:t>
            </a:r>
          </a:p>
          <a:p>
            <a:r>
              <a:rPr lang="en-US" b="1" dirty="0" smtClean="0"/>
              <a:t>10 &lt; Q</a:t>
            </a:r>
            <a:r>
              <a:rPr lang="en-US" b="1" baseline="30000" dirty="0" smtClean="0"/>
              <a:t>2 </a:t>
            </a:r>
            <a:r>
              <a:rPr lang="en-US" b="1" dirty="0" smtClean="0"/>
              <a:t>&lt; 17.78 GeV</a:t>
            </a:r>
            <a:r>
              <a:rPr lang="en-US" b="1" baseline="30000" dirty="0" smtClean="0"/>
              <a:t>2</a:t>
            </a:r>
          </a:p>
          <a:p>
            <a:r>
              <a:rPr lang="en-US" b="1" dirty="0" smtClean="0"/>
              <a:t>3.98x10</a:t>
            </a:r>
            <a:r>
              <a:rPr lang="en-US" b="1" baseline="30000" dirty="0" smtClean="0"/>
              <a:t>-3</a:t>
            </a:r>
            <a:r>
              <a:rPr lang="en-US" b="1" dirty="0" smtClean="0"/>
              <a:t> &lt; </a:t>
            </a:r>
            <a:r>
              <a:rPr lang="en-US" b="1" dirty="0" err="1" smtClean="0"/>
              <a:t>x</a:t>
            </a:r>
            <a:r>
              <a:rPr lang="en-US" b="1" dirty="0" smtClean="0"/>
              <a:t> &lt; 6.31x10</a:t>
            </a:r>
            <a:r>
              <a:rPr lang="en-US" b="1" baseline="30000" dirty="0" smtClean="0"/>
              <a:t>-3</a:t>
            </a:r>
            <a:endParaRPr lang="en-US" b="1" baseline="30000" dirty="0"/>
          </a:p>
        </p:txBody>
      </p:sp>
      <p:sp>
        <p:nvSpPr>
          <p:cNvPr id="11" name="Rectangle 10"/>
          <p:cNvSpPr/>
          <p:nvPr/>
        </p:nvSpPr>
        <p:spPr>
          <a:xfrm>
            <a:off x="266700" y="4686300"/>
            <a:ext cx="20447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the white paper is reproduced!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4300" y="3086100"/>
            <a:ext cx="2324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90"/>
                </a:solidFill>
              </a:rPr>
              <a:t>went trough the whole exercise as in the previous slide...</a:t>
            </a:r>
            <a:endParaRPr lang="en-US" b="1" dirty="0">
              <a:solidFill>
                <a:srgbClr val="00009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May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416300" y="927100"/>
            <a:ext cx="16594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5x100 GeV</a:t>
            </a:r>
            <a:r>
              <a:rPr lang="en-US" sz="2400" b="1" baseline="30000" dirty="0" smtClean="0"/>
              <a:t>2</a:t>
            </a:r>
            <a:endParaRPr lang="en-US" sz="2400" b="1" baseline="30000" dirty="0"/>
          </a:p>
        </p:txBody>
      </p:sp>
      <p:sp>
        <p:nvSpPr>
          <p:cNvPr id="9" name="TextBox 8"/>
          <p:cNvSpPr txBox="1"/>
          <p:nvPr/>
        </p:nvSpPr>
        <p:spPr>
          <a:xfrm>
            <a:off x="190500" y="139700"/>
            <a:ext cx="8476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 want to study the impact of having only a low energy – low luminosity  </a:t>
            </a:r>
            <a:r>
              <a:rPr lang="en-US" dirty="0" err="1" smtClean="0"/>
              <a:t>eRHIC</a:t>
            </a:r>
            <a:r>
              <a:rPr lang="en-US" dirty="0" smtClean="0"/>
              <a:t> at hand 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007100" y="1257300"/>
            <a:ext cx="26597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B</a:t>
            </a:r>
            <a:r>
              <a:rPr lang="en-US" b="1" dirty="0" smtClean="0">
                <a:solidFill>
                  <a:srgbClr val="000090"/>
                </a:solidFill>
              </a:rPr>
              <a:t>eam energy: 5x100 GeV</a:t>
            </a:r>
            <a:r>
              <a:rPr lang="en-US" b="1" baseline="30000" dirty="0" smtClean="0">
                <a:solidFill>
                  <a:srgbClr val="000090"/>
                </a:solidFill>
              </a:rPr>
              <a:t>2</a:t>
            </a:r>
          </a:p>
          <a:p>
            <a:r>
              <a:rPr lang="en-US" b="1" dirty="0" smtClean="0">
                <a:solidFill>
                  <a:srgbClr val="000090"/>
                </a:solidFill>
              </a:rPr>
              <a:t>10 &lt; Q</a:t>
            </a:r>
            <a:r>
              <a:rPr lang="en-US" b="1" baseline="30000" dirty="0" smtClean="0">
                <a:solidFill>
                  <a:srgbClr val="000090"/>
                </a:solidFill>
              </a:rPr>
              <a:t>2 </a:t>
            </a:r>
            <a:r>
              <a:rPr lang="en-US" b="1" dirty="0" smtClean="0">
                <a:solidFill>
                  <a:srgbClr val="000090"/>
                </a:solidFill>
              </a:rPr>
              <a:t>&lt; 17.78 GeV</a:t>
            </a:r>
            <a:r>
              <a:rPr lang="en-US" b="1" baseline="30000" dirty="0" smtClean="0">
                <a:solidFill>
                  <a:srgbClr val="000090"/>
                </a:solidFill>
              </a:rPr>
              <a:t>2</a:t>
            </a:r>
          </a:p>
          <a:p>
            <a:r>
              <a:rPr lang="en-US" b="1" dirty="0" smtClean="0">
                <a:solidFill>
                  <a:srgbClr val="000090"/>
                </a:solidFill>
              </a:rPr>
              <a:t>0.1 &lt; </a:t>
            </a:r>
            <a:r>
              <a:rPr lang="en-US" b="1" dirty="0" err="1" smtClean="0">
                <a:solidFill>
                  <a:srgbClr val="000090"/>
                </a:solidFill>
              </a:rPr>
              <a:t>x</a:t>
            </a:r>
            <a:r>
              <a:rPr lang="en-US" b="1" dirty="0" smtClean="0">
                <a:solidFill>
                  <a:srgbClr val="000090"/>
                </a:solidFill>
              </a:rPr>
              <a:t> &lt; 0.158</a:t>
            </a:r>
            <a:endParaRPr lang="en-US" b="1" baseline="30000" dirty="0">
              <a:solidFill>
                <a:srgbClr val="00009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73699" y="536575"/>
            <a:ext cx="5845619" cy="5680326"/>
            <a:chOff x="173699" y="536575"/>
            <a:chExt cx="5845619" cy="5680326"/>
          </a:xfrm>
        </p:grpSpPr>
        <p:grpSp>
          <p:nvGrpSpPr>
            <p:cNvPr id="10" name="Group 9"/>
            <p:cNvGrpSpPr/>
            <p:nvPr/>
          </p:nvGrpSpPr>
          <p:grpSpPr>
            <a:xfrm>
              <a:off x="173699" y="536575"/>
              <a:ext cx="5845619" cy="5680326"/>
              <a:chOff x="173699" y="219075"/>
              <a:chExt cx="5845619" cy="5680326"/>
            </a:xfrm>
          </p:grpSpPr>
          <p:pic>
            <p:nvPicPr>
              <p:cNvPr id="5" name="Picture 4" descr="fits.pn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73699" y="219075"/>
                <a:ext cx="5845619" cy="5610225"/>
              </a:xfrm>
              <a:prstGeom prst="rect">
                <a:avLst/>
              </a:prstGeom>
            </p:spPr>
          </p:pic>
          <p:sp>
            <p:nvSpPr>
              <p:cNvPr id="6" name="Oval 5"/>
              <p:cNvSpPr/>
              <p:nvPr/>
            </p:nvSpPr>
            <p:spPr>
              <a:xfrm rot="1435924">
                <a:off x="3170695" y="4194739"/>
                <a:ext cx="2260600" cy="1704662"/>
              </a:xfrm>
              <a:prstGeom prst="ellipse">
                <a:avLst/>
              </a:prstGeom>
              <a:noFill/>
              <a:ln w="25400"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1333500" y="2425700"/>
              <a:ext cx="86433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10 fb</a:t>
              </a:r>
              <a:r>
                <a:rPr lang="en-US" sz="2000" b="1" baseline="30000" dirty="0" smtClean="0"/>
                <a:t>-1</a:t>
              </a:r>
              <a:endParaRPr lang="en-US" sz="2000" b="1" baseline="300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333500" y="5188129"/>
              <a:ext cx="73609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1 fb</a:t>
              </a:r>
              <a:r>
                <a:rPr lang="en-US" sz="2000" b="1" baseline="30000" dirty="0" smtClean="0"/>
                <a:t>-1</a:t>
              </a:r>
              <a:endParaRPr lang="en-US" sz="2000" b="1" baseline="30000" dirty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5616371" y="4229100"/>
            <a:ext cx="34641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</a:t>
            </a:r>
            <a:r>
              <a:rPr lang="en-US" dirty="0" err="1" smtClean="0"/>
              <a:t>eRHIC</a:t>
            </a:r>
            <a:r>
              <a:rPr lang="en-US" dirty="0" smtClean="0"/>
              <a:t> collects 10 times less </a:t>
            </a:r>
            <a:r>
              <a:rPr lang="en-US" dirty="0" err="1" smtClean="0"/>
              <a:t>lumi</a:t>
            </a:r>
            <a:r>
              <a:rPr lang="en-US" dirty="0" smtClean="0"/>
              <a:t>:</a:t>
            </a:r>
          </a:p>
          <a:p>
            <a:r>
              <a:rPr lang="en-US" dirty="0" smtClean="0"/>
              <a:t>with 1 fb</a:t>
            </a:r>
            <a:r>
              <a:rPr lang="en-US" baseline="30000" dirty="0" smtClean="0"/>
              <a:t>-1</a:t>
            </a:r>
            <a:r>
              <a:rPr lang="en-US" dirty="0" smtClean="0"/>
              <a:t> (10 years of data taking at 10</a:t>
            </a:r>
            <a:r>
              <a:rPr lang="en-US" baseline="30000" dirty="0" smtClean="0"/>
              <a:t>32 </a:t>
            </a:r>
            <a:r>
              <a:rPr lang="en-US" dirty="0" smtClean="0"/>
              <a:t>?) only the |</a:t>
            </a:r>
            <a:r>
              <a:rPr lang="en-US" dirty="0" err="1" smtClean="0"/>
              <a:t>t</a:t>
            </a:r>
            <a:r>
              <a:rPr lang="en-US" dirty="0" smtClean="0"/>
              <a:t>|&lt;0.85 GeV</a:t>
            </a:r>
            <a:r>
              <a:rPr lang="en-US" baseline="30000" dirty="0" smtClean="0"/>
              <a:t>2</a:t>
            </a:r>
            <a:r>
              <a:rPr lang="en-US" dirty="0" smtClean="0"/>
              <a:t> can be measured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May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13356" y="82587"/>
            <a:ext cx="8750889" cy="607838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3789" tIns="71854" rIns="93789" bIns="46894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800" b="1" dirty="0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Error bands</a:t>
            </a:r>
            <a:endParaRPr lang="en-GB" sz="2800" b="1" dirty="0">
              <a:solidFill>
                <a:srgbClr val="CC0000"/>
              </a:solidFill>
              <a:latin typeface="Times New Roman" charset="0"/>
              <a:ea typeface="DejaVu Sans" charset="0"/>
              <a:cs typeface="DejaVu Sans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0" y="3948668"/>
            <a:ext cx="2491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TO BE COMPARED WITH</a:t>
            </a:r>
            <a:endParaRPr lang="en-US" b="1" dirty="0">
              <a:solidFill>
                <a:srgbClr val="000090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5048250" y="763176"/>
            <a:ext cx="3257550" cy="3179054"/>
            <a:chOff x="5048250" y="763176"/>
            <a:chExt cx="3257550" cy="3179054"/>
          </a:xfrm>
        </p:grpSpPr>
        <p:pic>
          <p:nvPicPr>
            <p:cNvPr id="6" name="Picture 5" descr="fig_int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48250" y="763176"/>
              <a:ext cx="3257550" cy="3179054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6553200" y="1440934"/>
              <a:ext cx="7617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5x100</a:t>
              </a:r>
            </a:p>
            <a:p>
              <a:r>
                <a:rPr lang="en-US" b="1" dirty="0" smtClean="0"/>
                <a:t>1 fb</a:t>
              </a:r>
              <a:r>
                <a:rPr lang="en-US" b="1" baseline="30000" dirty="0" smtClean="0"/>
                <a:t>-1</a:t>
              </a:r>
              <a:endParaRPr lang="en-US" b="1" baseline="300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13356" y="763175"/>
            <a:ext cx="3253744" cy="3175340"/>
            <a:chOff x="213356" y="763175"/>
            <a:chExt cx="3253744" cy="3175340"/>
          </a:xfrm>
        </p:grpSpPr>
        <p:pic>
          <p:nvPicPr>
            <p:cNvPr id="5" name="Picture 4" descr="fig_dsdt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3356" y="763175"/>
              <a:ext cx="3253744" cy="317534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2095500" y="1440934"/>
              <a:ext cx="7617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5x100</a:t>
              </a:r>
            </a:p>
            <a:p>
              <a:r>
                <a:rPr lang="en-US" b="1" dirty="0" smtClean="0"/>
                <a:t>1 fb</a:t>
              </a:r>
              <a:r>
                <a:rPr lang="en-US" b="1" baseline="30000" dirty="0" smtClean="0"/>
                <a:t>-1</a:t>
              </a:r>
              <a:endParaRPr lang="en-US" b="1" baseline="30000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302000" y="2667000"/>
            <a:ext cx="17031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~ 10 </a:t>
            </a:r>
            <a:r>
              <a:rPr lang="en-US" dirty="0" err="1" smtClean="0"/>
              <a:t>y</a:t>
            </a:r>
            <a:r>
              <a:rPr lang="en-US" dirty="0" smtClean="0"/>
              <a:t> of data taking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213356" y="3878702"/>
            <a:ext cx="8092444" cy="2687198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 descr="Screen Shot 2013-05-01 at 3.13.15 PM.png"/>
          <p:cNvPicPr>
            <a:picLocks noChangeAspect="1"/>
          </p:cNvPicPr>
          <p:nvPr/>
        </p:nvPicPr>
        <p:blipFill>
          <a:blip r:embed="rId4"/>
          <a:srcRect l="51696" t="29378" b="36060"/>
          <a:stretch>
            <a:fillRect/>
          </a:stretch>
        </p:blipFill>
        <p:spPr>
          <a:xfrm>
            <a:off x="256710" y="4281269"/>
            <a:ext cx="2892890" cy="1905000"/>
          </a:xfrm>
          <a:prstGeom prst="rect">
            <a:avLst/>
          </a:prstGeom>
        </p:spPr>
      </p:pic>
      <p:pic>
        <p:nvPicPr>
          <p:cNvPr id="21" name="Picture 20" descr="Screen Shot 2013-05-01 at 3.13.15 PM.png"/>
          <p:cNvPicPr>
            <a:picLocks noChangeAspect="1"/>
          </p:cNvPicPr>
          <p:nvPr/>
        </p:nvPicPr>
        <p:blipFill>
          <a:blip r:embed="rId4"/>
          <a:srcRect l="51696" t="64275" b="1394"/>
          <a:stretch>
            <a:fillRect/>
          </a:stretch>
        </p:blipFill>
        <p:spPr>
          <a:xfrm>
            <a:off x="5144855" y="4394200"/>
            <a:ext cx="2892890" cy="18923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920747" y="5195669"/>
            <a:ext cx="2191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~ 1 </a:t>
            </a:r>
            <a:r>
              <a:rPr lang="en-US" b="1" dirty="0" err="1" smtClean="0"/>
              <a:t>y</a:t>
            </a:r>
            <a:r>
              <a:rPr lang="en-US" b="1" dirty="0" smtClean="0"/>
              <a:t> of data taking</a:t>
            </a:r>
            <a:endParaRPr lang="en-US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May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13356" y="82587"/>
            <a:ext cx="8750889" cy="607838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3789" tIns="71854" rIns="93789" bIns="46894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800" b="1" dirty="0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Exponential </a:t>
            </a:r>
            <a:r>
              <a:rPr lang="en-GB" sz="2800" b="1" dirty="0" err="1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vs</a:t>
            </a:r>
            <a:r>
              <a:rPr lang="en-GB" sz="2800" b="1" dirty="0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 dipole</a:t>
            </a:r>
            <a:endParaRPr lang="en-GB" sz="2800" b="1" dirty="0">
              <a:solidFill>
                <a:srgbClr val="CC0000"/>
              </a:solidFill>
              <a:latin typeface="Times New Roman" charset="0"/>
              <a:ea typeface="DejaVu Sans" charset="0"/>
              <a:cs typeface="DejaVu Sans" charset="0"/>
            </a:endParaRPr>
          </a:p>
        </p:txBody>
      </p:sp>
      <p:pic>
        <p:nvPicPr>
          <p:cNvPr id="6" name="Picture 5" descr="fit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989" y="1841500"/>
            <a:ext cx="4539621" cy="43561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3356" y="723900"/>
            <a:ext cx="87508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What if</a:t>
            </a:r>
            <a:r>
              <a:rPr lang="en-US" b="1" dirty="0" smtClean="0">
                <a:solidFill>
                  <a:srgbClr val="000090"/>
                </a:solidFill>
              </a:rPr>
              <a:t> </a:t>
            </a:r>
            <a:r>
              <a:rPr lang="en-US" b="1" dirty="0" err="1" smtClean="0">
                <a:solidFill>
                  <a:srgbClr val="000090"/>
                </a:solidFill>
              </a:rPr>
              <a:t>d</a:t>
            </a:r>
            <a:r>
              <a:rPr lang="en-US" b="1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s</a:t>
            </a:r>
            <a:r>
              <a:rPr lang="en-US" b="1" dirty="0" err="1" smtClean="0">
                <a:solidFill>
                  <a:srgbClr val="000090"/>
                </a:solidFill>
              </a:rPr>
              <a:t>/dt</a:t>
            </a:r>
            <a:r>
              <a:rPr lang="en-US" b="1" dirty="0" smtClean="0">
                <a:solidFill>
                  <a:srgbClr val="000090"/>
                </a:solidFill>
              </a:rPr>
              <a:t> follows a </a:t>
            </a:r>
            <a:r>
              <a:rPr lang="en-US" b="1" dirty="0" smtClean="0">
                <a:solidFill>
                  <a:srgbClr val="000090"/>
                </a:solidFill>
              </a:rPr>
              <a:t>dipole dependence rather than en exponential? Can we discriminate with 1 fb</a:t>
            </a:r>
            <a:r>
              <a:rPr lang="en-US" b="1" baseline="30000" dirty="0" smtClean="0">
                <a:solidFill>
                  <a:srgbClr val="000090"/>
                </a:solidFill>
              </a:rPr>
              <a:t>-1</a:t>
            </a:r>
            <a:r>
              <a:rPr lang="en-US" b="1" dirty="0" smtClean="0">
                <a:solidFill>
                  <a:srgbClr val="000090"/>
                </a:solidFill>
              </a:rPr>
              <a:t> ?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902201" y="1518334"/>
            <a:ext cx="42417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Lets try </a:t>
            </a:r>
            <a:r>
              <a:rPr lang="en-US" b="1" i="1" dirty="0" smtClean="0">
                <a:solidFill>
                  <a:srgbClr val="FF0000"/>
                </a:solidFill>
              </a:rPr>
              <a:t>to fit a </a:t>
            </a:r>
            <a:r>
              <a:rPr lang="en-US" b="1" i="1" dirty="0" smtClean="0">
                <a:solidFill>
                  <a:srgbClr val="FF0000"/>
                </a:solidFill>
              </a:rPr>
              <a:t>dipole parameterization and superimpose it to the data generated according to an exponential A*</a:t>
            </a:r>
            <a:r>
              <a:rPr lang="en-US" b="1" i="1" dirty="0" err="1" smtClean="0">
                <a:solidFill>
                  <a:srgbClr val="FF0000"/>
                </a:solidFill>
              </a:rPr>
              <a:t>exp(B</a:t>
            </a:r>
            <a:r>
              <a:rPr lang="en-US" b="1" i="1" dirty="0" smtClean="0">
                <a:solidFill>
                  <a:srgbClr val="FF0000"/>
                </a:solidFill>
              </a:rPr>
              <a:t>*|</a:t>
            </a:r>
            <a:r>
              <a:rPr lang="en-US" b="1" i="1" dirty="0" err="1" smtClean="0">
                <a:solidFill>
                  <a:srgbClr val="FF0000"/>
                </a:solidFill>
              </a:rPr>
              <a:t>t</a:t>
            </a:r>
            <a:r>
              <a:rPr lang="en-US" b="1" i="1" dirty="0" smtClean="0">
                <a:solidFill>
                  <a:srgbClr val="FF0000"/>
                </a:solidFill>
              </a:rPr>
              <a:t>|)</a:t>
            </a:r>
            <a:endParaRPr lang="en-US" i="1" dirty="0">
              <a:solidFill>
                <a:srgbClr val="FF0000"/>
              </a:solidFill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5917566" y="2870200"/>
          <a:ext cx="2030730" cy="781050"/>
        </p:xfrm>
        <a:graphic>
          <a:graphicData uri="http://schemas.openxmlformats.org/presentationml/2006/ole">
            <p:oleObj spid="_x0000_s175106" name="Equation" r:id="rId4" imgW="1155700" imgH="44450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733611" y="4381500"/>
            <a:ext cx="44103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can hardly discriminate a dipole dependence with 1 fb</a:t>
            </a:r>
            <a:r>
              <a:rPr lang="en-US" baseline="30000" dirty="0" smtClean="0"/>
              <a:t>-1</a:t>
            </a:r>
            <a:r>
              <a:rPr lang="en-US" dirty="0" smtClean="0"/>
              <a:t>. We must keep in mind that only error bars are rescaled -&gt; play the same game simulating a small sample with 1 fb</a:t>
            </a:r>
            <a:r>
              <a:rPr lang="en-US" baseline="30000" dirty="0" smtClean="0"/>
              <a:t>-1</a:t>
            </a:r>
            <a:r>
              <a:rPr lang="en-US" dirty="0" smtClean="0"/>
              <a:t> to reproduce fluctuations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rot="16200000" flipV="1">
            <a:off x="879386" y="5115015"/>
            <a:ext cx="781229" cy="152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fits_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8572" y="4038600"/>
            <a:ext cx="4573474" cy="208722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974255" y="5320220"/>
            <a:ext cx="17125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actual fluctuations  no rescaling</a:t>
            </a:r>
            <a:endParaRPr lang="en-US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 May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S.Fazio - EIC Task force meeting, 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01601" y="1219200"/>
            <a:ext cx="88646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92100" indent="-292100">
              <a:buFont typeface="Wingdings" charset="2"/>
              <a:buChar char="Ø"/>
            </a:pPr>
            <a:r>
              <a:rPr lang="en-US" sz="2000" b="1" dirty="0" smtClean="0">
                <a:solidFill>
                  <a:srgbClr val="000090"/>
                </a:solidFill>
              </a:rPr>
              <a:t>Can we measure the asymmetries and still preserve some discriminatory power among different theoretical assumptions with 1 fb</a:t>
            </a:r>
            <a:r>
              <a:rPr lang="en-US" sz="2000" b="1" baseline="30000" dirty="0" smtClean="0">
                <a:solidFill>
                  <a:srgbClr val="000090"/>
                </a:solidFill>
              </a:rPr>
              <a:t>-1</a:t>
            </a:r>
            <a:r>
              <a:rPr lang="en-US" sz="2000" b="1" dirty="0" smtClean="0">
                <a:solidFill>
                  <a:srgbClr val="000090"/>
                </a:solidFill>
              </a:rPr>
              <a:t> ?</a:t>
            </a:r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13356" y="82587"/>
            <a:ext cx="8750889" cy="607838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3789" tIns="71854" rIns="93789" bIns="46894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800" b="1" dirty="0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OUTLOOK</a:t>
            </a:r>
            <a:endParaRPr lang="en-GB" sz="2800" b="1" dirty="0">
              <a:solidFill>
                <a:srgbClr val="CC0000"/>
              </a:solidFill>
              <a:latin typeface="Times New Roman" charset="0"/>
              <a:ea typeface="DejaVu Sans" charset="0"/>
              <a:cs typeface="DejaVu Sans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1601" y="4696331"/>
            <a:ext cx="8862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I will</a:t>
            </a:r>
            <a:r>
              <a:rPr lang="en-US" b="1" i="1" dirty="0" smtClean="0">
                <a:solidFill>
                  <a:srgbClr val="FF0000"/>
                </a:solidFill>
              </a:rPr>
              <a:t> ask Dieter for the code (or the parameterization of the theory curves) for A</a:t>
            </a:r>
            <a:r>
              <a:rPr lang="en-US" b="1" i="1" baseline="-25000" dirty="0" smtClean="0">
                <a:solidFill>
                  <a:srgbClr val="FF0000"/>
                </a:solidFill>
              </a:rPr>
              <a:t>UT</a:t>
            </a:r>
            <a:r>
              <a:rPr lang="en-US" b="1" i="1" dirty="0" smtClean="0">
                <a:solidFill>
                  <a:srgbClr val="FF0000"/>
                </a:solidFill>
              </a:rPr>
              <a:t> at 5x100 and rescale the errors for the expected uncertainty with 1 fb</a:t>
            </a:r>
            <a:r>
              <a:rPr lang="en-US" b="1" i="1" baseline="30000" dirty="0" smtClean="0">
                <a:solidFill>
                  <a:srgbClr val="FF0000"/>
                </a:solidFill>
              </a:rPr>
              <a:t>-1</a:t>
            </a:r>
            <a:r>
              <a:rPr lang="en-US" b="1" i="1" dirty="0" smtClean="0">
                <a:solidFill>
                  <a:srgbClr val="FF0000"/>
                </a:solidFill>
              </a:rPr>
              <a:t>   </a:t>
            </a:r>
            <a:endParaRPr lang="en-US" i="1" dirty="0">
              <a:solidFill>
                <a:srgbClr val="FF0000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2381250" y="2142130"/>
            <a:ext cx="3803649" cy="2385534"/>
            <a:chOff x="2381250" y="2015130"/>
            <a:chExt cx="3803649" cy="2385534"/>
          </a:xfrm>
        </p:grpSpPr>
        <p:pic>
          <p:nvPicPr>
            <p:cNvPr id="14" name="Picture 13" descr="plot-AUT20x250.eps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2"/>
                <a:srcRect r="51411"/>
                <a:stretch>
                  <a:fillRect/>
                </a:stretch>
              </p:blipFill>
            </mc:Choice>
            <mc:Fallback>
              <p:blipFill>
                <a:blip r:embed="rId3"/>
                <a:srcRect r="51411"/>
                <a:stretch>
                  <a:fillRect/>
                </a:stretch>
              </p:blipFill>
            </mc:Fallback>
          </mc:AlternateContent>
          <p:spPr>
            <a:xfrm>
              <a:off x="2381250" y="2015130"/>
              <a:ext cx="3803649" cy="2385534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2919022" y="3487122"/>
              <a:ext cx="99257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100 fb</a:t>
              </a:r>
              <a:r>
                <a:rPr lang="en-US" sz="2000" b="1" baseline="30000" dirty="0" smtClean="0"/>
                <a:t>-1</a:t>
              </a:r>
              <a:endParaRPr lang="en-US" sz="2000" b="1" baseline="300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153126" y="3517900"/>
              <a:ext cx="8696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20x250</a:t>
              </a:r>
              <a:endParaRPr lang="en-US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2751227" y="5784850"/>
            <a:ext cx="32715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000090"/>
                </a:solidFill>
              </a:rPr>
              <a:t>UPDATE by next week... </a:t>
            </a:r>
            <a:endParaRPr lang="en-US" sz="2400" b="1" i="1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3907</TotalTime>
  <Words>760</Words>
  <Application>Microsoft Macintosh PowerPoint</Application>
  <PresentationFormat>On-screen Show (4:3)</PresentationFormat>
  <Paragraphs>82</Paragraphs>
  <Slides>9</Slides>
  <Notes>2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Microsoft Equation</vt:lpstr>
      <vt:lpstr>Update on DVCS what can we do if 1 fb-1 ?  S. Fazio EIC Task Force meeting BNL – May 2nd, 2013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Manager/>
  <Company>Brookhaven National Laboratory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Theta_gamma vs Pt</dc:title>
  <dc:subject/>
  <dc:creator>Salvatore Fazio</dc:creator>
  <cp:keywords/>
  <dc:description/>
  <cp:lastModifiedBy>Salvatore Fazio</cp:lastModifiedBy>
  <cp:revision>245</cp:revision>
  <cp:lastPrinted>2010-12-09T17:37:28Z</cp:lastPrinted>
  <dcterms:created xsi:type="dcterms:W3CDTF">2013-05-01T19:01:42Z</dcterms:created>
  <dcterms:modified xsi:type="dcterms:W3CDTF">2013-05-02T16:22:25Z</dcterms:modified>
  <cp:category/>
</cp:coreProperties>
</file>